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20566063" cy="294592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hM9DM+L/EEh6+bla5fg36qZdwn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1C7303-1205-445C-A721-94CFD910D15C}">
  <a:tblStyle styleId="{651C7303-1205-445C-A721-94CFD910D15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9" d="100"/>
          <a:sy n="29" d="100"/>
        </p:scale>
        <p:origin x="464" y="-4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1647063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6622"/>
              <a:buNone/>
              <a:defRPr sz="662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960"/>
              <a:buNone/>
              <a:defRPr sz="596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01383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marL="914400" lvl="1" indent="-817308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marL="1371600" lvl="2" indent="-733171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marL="1828800" lvl="3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marL="2286000" lvl="4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marL="2743200" lvl="5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marL="3200400" lvl="6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marL="3657600" lvl="7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marL="4114800" lvl="8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Calibri"/>
              <a:buNone/>
              <a:defRPr sz="1456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17308" algn="l" rtl="0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sz="9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33171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sz="79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49097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sz="66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41744" y="40182607"/>
            <a:ext cx="30232640" cy="873452"/>
          </a:xfrm>
          <a:prstGeom prst="rect">
            <a:avLst/>
          </a:prstGeom>
          <a:solidFill>
            <a:srgbClr val="3644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1287" y="2398334"/>
            <a:ext cx="30232640" cy="3707414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031F7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80416" y="2848408"/>
            <a:ext cx="28138958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Determinants of Drug-resistant Tuberculosis  in Meru County, </a:t>
            </a:r>
            <a:r>
              <a:rPr lang="en-US" sz="8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Kenya, 2024</a:t>
            </a:r>
            <a:endParaRPr lang="en-US" sz="8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275" tIns="64625" rIns="129275" bIns="646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798368" y="11071691"/>
            <a:ext cx="10336679" cy="148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889063" y="40126729"/>
            <a:ext cx="1799475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Contact: [</a:t>
            </a:r>
            <a:r>
              <a:rPr lang="en-GB" sz="3600" b="1" dirty="0">
                <a:solidFill>
                  <a:schemeClr val="lt1"/>
                </a:solidFill>
              </a:rPr>
              <a:t>abdulsuper86@gmail.com</a:t>
            </a:r>
            <a:r>
              <a:rPr lang="en-GB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713140" y="6175210"/>
            <a:ext cx="28681328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Abdiaziz M  Mohamud</a:t>
            </a:r>
            <a:r>
              <a:rPr lang="en-US" sz="4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4800" baseline="30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Herman </a:t>
            </a:r>
            <a:r>
              <a:rPr lang="en-US" sz="5400" dirty="0" err="1">
                <a:latin typeface="Arial" panose="020B0604020202020204" pitchFamily="34" charset="0"/>
                <a:cs typeface="Arial" panose="020B0604020202020204" pitchFamily="34" charset="0"/>
              </a:rPr>
              <a:t>Weyenga</a:t>
            </a:r>
            <a:r>
              <a:rPr lang="en-GB" sz="4800" baseline="30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, </a:t>
            </a:r>
            <a:r>
              <a:rPr lang="en-GB" sz="54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Lameck</a:t>
            </a:r>
            <a:r>
              <a:rPr lang="en-GB" sz="54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Diero</a:t>
            </a:r>
            <a:r>
              <a:rPr lang="en-GB" sz="4800" baseline="30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lvl="0" algn="ctr"/>
            <a:r>
              <a:rPr lang="en-GB" sz="3600" baseline="30000" dirty="0"/>
              <a:t>1</a:t>
            </a:r>
            <a:r>
              <a:rPr lang="en-GB" sz="3600" dirty="0"/>
              <a:t>Kenya Field Epidemiology and Laboratory Training Program, Nairobi, Kenya, </a:t>
            </a:r>
            <a:r>
              <a:rPr lang="en-GB" sz="3600" baseline="30000" dirty="0"/>
              <a:t>2</a:t>
            </a:r>
            <a:r>
              <a:rPr lang="en-GB" sz="3600" dirty="0"/>
              <a:t>US-Center For Disease Control and Prevention, Kenya, </a:t>
            </a:r>
            <a:r>
              <a:rPr lang="en-GB" sz="3600" baseline="30000" dirty="0"/>
              <a:t>3</a:t>
            </a:r>
            <a:r>
              <a:rPr lang="en-GB" sz="3600" dirty="0"/>
              <a:t>Moi University, Kenya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1"/>
          <p:cNvSpPr/>
          <p:nvPr/>
        </p:nvSpPr>
        <p:spPr>
          <a:xfrm>
            <a:off x="290071" y="7841079"/>
            <a:ext cx="16028173" cy="6217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000" b="1" dirty="0">
              <a:solidFill>
                <a:srgbClr val="36449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  <a:endParaRPr sz="4000" dirty="0"/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US" sz="3200" dirty="0"/>
              <a:t>Tuberculosis (TB) remains a major public health burden globally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Drug-resistant Tuberculosis (DRTB) poses a significant global health challenge, with increasing incidence rates and complex patterns of resistance transmission within communities and regions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DRTB cases steadily increasing in Meru county, 4% (2019), 7.6% (2020),10.2% (2021) and 14.8% (2022) compared to those reported nationally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n-US" sz="3800" dirty="0"/>
          </a:p>
          <a:p>
            <a:pPr lvl="0" algn="just"/>
            <a:endParaRPr lang="en-US" sz="38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1"/>
          <p:cNvSpPr/>
          <p:nvPr/>
        </p:nvSpPr>
        <p:spPr>
          <a:xfrm>
            <a:off x="325137" y="12771053"/>
            <a:ext cx="29457334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OBJECTIVE: </a:t>
            </a:r>
            <a:r>
              <a:rPr lang="en-US" sz="3600" dirty="0">
                <a:latin typeface="+mn-lt"/>
              </a:rPr>
              <a:t>To determine sociodemographic, clinical, </a:t>
            </a:r>
            <a:r>
              <a:rPr lang="en-US" sz="3600" dirty="0" err="1">
                <a:latin typeface="+mn-lt"/>
              </a:rPr>
              <a:t>behavioural</a:t>
            </a:r>
            <a:r>
              <a:rPr lang="en-US" sz="3600" dirty="0">
                <a:latin typeface="+mn-lt"/>
              </a:rPr>
              <a:t> and socioeconomic factors associated with drug-resistant tuberculosis in Meru County, Kenya</a:t>
            </a:r>
            <a:r>
              <a:rPr lang="en-GB" sz="36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endParaRPr sz="3600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413779" y="20419119"/>
            <a:ext cx="1246509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sz="4000" dirty="0"/>
          </a:p>
        </p:txBody>
      </p:sp>
      <p:sp>
        <p:nvSpPr>
          <p:cNvPr id="102" name="Google Shape;102;p1"/>
          <p:cNvSpPr/>
          <p:nvPr/>
        </p:nvSpPr>
        <p:spPr>
          <a:xfrm>
            <a:off x="127635" y="14275202"/>
            <a:ext cx="15610971" cy="6620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METHODOLOGY:</a:t>
            </a:r>
            <a:r>
              <a:rPr lang="en-GB" sz="4000" b="1" dirty="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 case-control study was conducted among patients with TB in Meru County</a:t>
            </a:r>
          </a:p>
          <a:p>
            <a:pPr marL="455503" indent="-455503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Participants were interviewed using a structured questionnaire. Information collected: sociodemographic, clinical,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Behavioural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and socioeconomic  factors</a:t>
            </a:r>
          </a:p>
          <a:p>
            <a:pPr marL="455503" indent="-455503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Cases were defined as patients resistant to at least one first-line anti-TB drug </a:t>
            </a:r>
          </a:p>
          <a:p>
            <a:pPr marL="455503" indent="-455503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Controls were bacteriologically confirmed TB patients who achieved sputum smear conversion (cured) at months 2, 5, and 6</a:t>
            </a:r>
          </a:p>
          <a:p>
            <a:pPr marL="455503" indent="-455503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Calculated descriptive statistics, Crude odds ratio was used to measure association in bivariate analysis and in Multivariate model a p-value of &lt;0.05 was considered significant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7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413779" y="26274200"/>
            <a:ext cx="1518018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Table 1 </a:t>
            </a:r>
            <a:r>
              <a:rPr lang="en-GB" sz="3200" dirty="0">
                <a:solidFill>
                  <a:schemeClr val="dk1"/>
                </a:solidFill>
              </a:rPr>
              <a:t>Sociodemographic characteristics of cases and controls, Meru County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282437" y="24944098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800" b="1" i="1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16288157" y="28596498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DISCUSSION</a:t>
            </a:r>
            <a:endParaRPr sz="4000" dirty="0"/>
          </a:p>
        </p:txBody>
      </p:sp>
      <p:sp>
        <p:nvSpPr>
          <p:cNvPr id="108" name="Google Shape;108;p1"/>
          <p:cNvSpPr/>
          <p:nvPr/>
        </p:nvSpPr>
        <p:spPr>
          <a:xfrm>
            <a:off x="16183056" y="29490935"/>
            <a:ext cx="14017767" cy="6924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lvl="0" indent="-685800">
              <a:buClrTx/>
              <a:buSzPts val="3600"/>
              <a:buFont typeface="Arial" panose="020B0604020202020204" pitchFamily="34" charset="0"/>
              <a:buChar char="•"/>
            </a:pPr>
            <a:r>
              <a:rPr lang="en-US" sz="3200" dirty="0"/>
              <a:t>Having no formal education was significantly associated with the development of drug-resistant tuberculosis</a:t>
            </a:r>
          </a:p>
          <a:p>
            <a:pPr marL="685800" indent="-685800">
              <a:buClrTx/>
              <a:buSzPts val="3600"/>
              <a:buFont typeface="Arial" panose="020B0604020202020204" pitchFamily="34" charset="0"/>
              <a:buChar char="•"/>
            </a:pPr>
            <a:r>
              <a:rPr lang="en-US" sz="3200" dirty="0"/>
              <a:t>These individuals may lack the confidence or knowledge to seek appropriate care </a:t>
            </a:r>
          </a:p>
          <a:p>
            <a:pPr marL="685800" lvl="0" indent="-685800">
              <a:buClrTx/>
              <a:buSzPts val="3600"/>
              <a:buFont typeface="Arial" panose="020B0604020202020204" pitchFamily="34" charset="0"/>
              <a:buChar char="•"/>
            </a:pPr>
            <a:r>
              <a:rPr lang="en-US" sz="3200" dirty="0"/>
              <a:t>Having contact with a known DRTB case was associated with the development of drug-resistant tuberculosis</a:t>
            </a:r>
          </a:p>
          <a:p>
            <a:pPr marL="457200" indent="-457200">
              <a:buClrTx/>
              <a:buSzPts val="3600"/>
              <a:buFont typeface="Arial" panose="020B0604020202020204" pitchFamily="34" charset="0"/>
              <a:buChar char="•"/>
            </a:pPr>
            <a:r>
              <a:rPr lang="en-US" sz="3200" dirty="0"/>
              <a:t>  Could be due to insufficient infection prevention measures</a:t>
            </a:r>
          </a:p>
          <a:p>
            <a:pPr marL="685800" lvl="0" indent="-685800">
              <a:buClrTx/>
              <a:buSzPts val="3600"/>
              <a:buFont typeface="Arial" panose="020B0604020202020204" pitchFamily="34" charset="0"/>
              <a:buChar char="•"/>
            </a:pPr>
            <a:r>
              <a:rPr lang="en-US" sz="3200" dirty="0"/>
              <a:t>Alcohol consumption was associated with DRTB development</a:t>
            </a:r>
          </a:p>
          <a:p>
            <a:pPr marL="685800" lvl="0" indent="-685800">
              <a:buClrTx/>
              <a:buSzPts val="3600"/>
              <a:buFont typeface="Arial" panose="020B0604020202020204" pitchFamily="34" charset="0"/>
              <a:buChar char="•"/>
            </a:pPr>
            <a:r>
              <a:rPr lang="en-US" sz="3200" dirty="0"/>
              <a:t>Alcohol users may not follow recommended TB treatment plans because they lack self-discipline</a:t>
            </a:r>
          </a:p>
          <a:p>
            <a:pPr marL="685800" lvl="0" indent="-685800">
              <a:buClrTx/>
              <a:buSzPts val="3600"/>
              <a:buFont typeface="Arial" panose="020B0604020202020204" pitchFamily="34" charset="0"/>
              <a:buChar char="•"/>
            </a:pPr>
            <a:r>
              <a:rPr lang="en-US" sz="3200" dirty="0"/>
              <a:t>Lack of awareness about DRTB was associated with the development of drug-resistant tuberculosis</a:t>
            </a:r>
          </a:p>
          <a:p>
            <a:pPr marL="685800" indent="-685800">
              <a:buClrTx/>
              <a:buSzPts val="3600"/>
              <a:buFont typeface="Arial" panose="020B0604020202020204" pitchFamily="34" charset="0"/>
              <a:buChar char="•"/>
            </a:pPr>
            <a:r>
              <a:rPr lang="en-US" sz="3200" dirty="0"/>
              <a:t>Not having any information about DRTB can expose you to it</a:t>
            </a:r>
          </a:p>
          <a:p>
            <a:pPr lvl="0">
              <a:buClr>
                <a:srgbClr val="3E61FE"/>
              </a:buClr>
              <a:buSzPts val="3600"/>
            </a:pP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16172430" y="36073829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CONCLUSIONS</a:t>
            </a:r>
            <a:endParaRPr sz="4000" dirty="0"/>
          </a:p>
        </p:txBody>
      </p:sp>
      <p:sp>
        <p:nvSpPr>
          <p:cNvPr id="110" name="Google Shape;110;p1"/>
          <p:cNvSpPr/>
          <p:nvPr/>
        </p:nvSpPr>
        <p:spPr>
          <a:xfrm>
            <a:off x="16224308" y="36720141"/>
            <a:ext cx="13412539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lvl="0" indent="-685800">
              <a:buClr>
                <a:schemeClr val="tx1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dk1"/>
                </a:solidFill>
              </a:rPr>
              <a:t>Having no formal education, contact with DRTB cases, alcohol consumption, and not hearing about DRTB increases the risk of DRTB </a:t>
            </a:r>
          </a:p>
          <a:p>
            <a:pPr marL="685800" lvl="0" indent="-685800">
              <a:buClr>
                <a:schemeClr val="tx1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dk1"/>
                </a:solidFill>
              </a:rPr>
              <a:t>We recommend integrating TB education into community learning initiatives, expanding awareness campaigns, strengthening contact tracing, and integrating alcohol abuse support programs into TB control efforts </a:t>
            </a:r>
          </a:p>
          <a:p>
            <a:pPr marL="685800" lvl="0" indent="-685800">
              <a:buClr>
                <a:schemeClr val="tx1"/>
              </a:buClr>
              <a:buSzPts val="3600"/>
              <a:buFont typeface="Arial" panose="020B0604020202020204" pitchFamily="34" charset="0"/>
              <a:buChar char="•"/>
            </a:pP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"/>
          <p:cNvSpPr/>
          <p:nvPr/>
        </p:nvSpPr>
        <p:spPr>
          <a:xfrm>
            <a:off x="653322" y="382941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 extrusionOk="0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570"/>
            </a:stretch>
          </a:blipFill>
          <a:ln>
            <a:noFill/>
          </a:ln>
        </p:spPr>
      </p:sp>
      <p:grpSp>
        <p:nvGrpSpPr>
          <p:cNvPr id="115" name="Google Shape;115;p1"/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16" name="Google Shape;116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117" name="Google Shape;117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"/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19" name="Google Shape;119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120" name="Google Shape;120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22" name="Google Shape;122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123" name="Google Shape;123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9" name="Google Shape;12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3600" y="605923"/>
            <a:ext cx="3791369" cy="132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91F0C3D-AEB4-4058-B176-244575C241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04109" y="13434745"/>
            <a:ext cx="12559414" cy="4613698"/>
          </a:xfrm>
          <a:prstGeom prst="rect">
            <a:avLst/>
          </a:prstGeom>
        </p:spPr>
      </p:pic>
      <p:sp>
        <p:nvSpPr>
          <p:cNvPr id="45" name="Rounded Rectangle 4">
            <a:extLst>
              <a:ext uri="{FF2B5EF4-FFF2-40B4-BE49-F238E27FC236}">
                <a16:creationId xmlns:a16="http://schemas.microsoft.com/office/drawing/2014/main" id="{04A1B954-C3A8-4344-8887-8B72F208FA25}"/>
              </a:ext>
            </a:extLst>
          </p:cNvPr>
          <p:cNvSpPr/>
          <p:nvPr/>
        </p:nvSpPr>
        <p:spPr>
          <a:xfrm>
            <a:off x="16920974" y="8132945"/>
            <a:ext cx="4638104" cy="13141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 2022, Globally </a:t>
            </a:r>
            <a:r>
              <a:rPr lang="en-K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.6 </a:t>
            </a:r>
            <a:r>
              <a:rPr lang="en-K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million TB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cases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(WHO,2022)</a:t>
            </a:r>
            <a:endParaRPr lang="en-KE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343420-48B8-4EC6-8348-30F950AC0C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59078" y="8149252"/>
            <a:ext cx="1219306" cy="12193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6F3A2D-D2B4-482F-9FC0-DA98BC6DCE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92968" y="8624771"/>
            <a:ext cx="2200847" cy="274344"/>
          </a:xfrm>
          <a:prstGeom prst="rect">
            <a:avLst/>
          </a:prstGeom>
        </p:spPr>
      </p:pic>
      <p:sp>
        <p:nvSpPr>
          <p:cNvPr id="49" name="Oval 48">
            <a:extLst>
              <a:ext uri="{FF2B5EF4-FFF2-40B4-BE49-F238E27FC236}">
                <a16:creationId xmlns:a16="http://schemas.microsoft.com/office/drawing/2014/main" id="{5C495D2D-BA65-4062-9A11-627D6CE1EE0E}"/>
              </a:ext>
            </a:extLst>
          </p:cNvPr>
          <p:cNvSpPr/>
          <p:nvPr/>
        </p:nvSpPr>
        <p:spPr>
          <a:xfrm>
            <a:off x="25201659" y="8146079"/>
            <a:ext cx="3626894" cy="1235503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1.3 million</a:t>
            </a:r>
            <a:r>
              <a:rPr lang="en-KE" sz="2400" b="1" dirty="0">
                <a:latin typeface="Arial" panose="020B0604020202020204" pitchFamily="34" charset="0"/>
                <a:cs typeface="Arial" panose="020B0604020202020204" pitchFamily="34" charset="0"/>
              </a:rPr>
              <a:t> Deaths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(WHO,2022)</a:t>
            </a:r>
            <a:endParaRPr lang="en-K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750869E6-A78B-4AC2-A235-A96D5546DD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28553" y="8120442"/>
            <a:ext cx="1219306" cy="1219306"/>
          </a:xfrm>
          <a:prstGeom prst="rect">
            <a:avLst/>
          </a:prstGeom>
        </p:spPr>
      </p:pic>
      <p:sp>
        <p:nvSpPr>
          <p:cNvPr id="51" name="Rounded Rectangle 4">
            <a:extLst>
              <a:ext uri="{FF2B5EF4-FFF2-40B4-BE49-F238E27FC236}">
                <a16:creationId xmlns:a16="http://schemas.microsoft.com/office/drawing/2014/main" id="{CD109457-45FB-4452-AC7E-DFEB8B12C363}"/>
              </a:ext>
            </a:extLst>
          </p:cNvPr>
          <p:cNvSpPr/>
          <p:nvPr/>
        </p:nvSpPr>
        <p:spPr>
          <a:xfrm>
            <a:off x="16864987" y="10908315"/>
            <a:ext cx="4969454" cy="19654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K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K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among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K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TB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/DRTB</a:t>
            </a:r>
            <a:r>
              <a:rPr lang="en-K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high-burden</a:t>
            </a:r>
            <a:r>
              <a:rPr lang="en-K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countries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2022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752 DRTB cases,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(DNTLP report,2022)</a:t>
            </a:r>
            <a:endParaRPr lang="en-KE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EA4536-0A54-464F-8C8A-B7907A7D62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34441" y="11061240"/>
            <a:ext cx="1219306" cy="1219306"/>
          </a:xfrm>
          <a:prstGeom prst="rect">
            <a:avLst/>
          </a:prstGeom>
        </p:spPr>
      </p:pic>
      <p:sp>
        <p:nvSpPr>
          <p:cNvPr id="53" name="Rounded Rectangle 4">
            <a:extLst>
              <a:ext uri="{FF2B5EF4-FFF2-40B4-BE49-F238E27FC236}">
                <a16:creationId xmlns:a16="http://schemas.microsoft.com/office/drawing/2014/main" id="{A8944D45-338B-437D-945D-2A4D5EE4F119}"/>
              </a:ext>
            </a:extLst>
          </p:cNvPr>
          <p:cNvSpPr/>
          <p:nvPr/>
        </p:nvSpPr>
        <p:spPr>
          <a:xfrm>
            <a:off x="23053747" y="10900395"/>
            <a:ext cx="5865266" cy="1930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 County had the</a:t>
            </a:r>
            <a:r>
              <a:rPr lang="en-K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highest DRTB </a:t>
            </a:r>
            <a:r>
              <a:rPr lang="en-K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burden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</a:t>
            </a:r>
            <a:r>
              <a:rPr lang="en-K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Kenya, with 111 DRTB cases (14.8%) of total cases</a:t>
            </a:r>
            <a:r>
              <a:rPr lang="en-K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(DNLTP report,2022)</a:t>
            </a:r>
            <a:endParaRPr lang="en-KE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4">
            <a:extLst>
              <a:ext uri="{FF2B5EF4-FFF2-40B4-BE49-F238E27FC236}">
                <a16:creationId xmlns:a16="http://schemas.microsoft.com/office/drawing/2014/main" id="{22596E7B-DEDB-4E02-A8F5-9D5DDABF02FD}"/>
              </a:ext>
            </a:extLst>
          </p:cNvPr>
          <p:cNvSpPr/>
          <p:nvPr/>
        </p:nvSpPr>
        <p:spPr>
          <a:xfrm>
            <a:off x="21372618" y="9468235"/>
            <a:ext cx="4969454" cy="13141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Arial" panose="020B0604020202020204" pitchFamily="34" charset="0"/>
              </a:rPr>
              <a:t> Globally</a:t>
            </a:r>
            <a:r>
              <a:rPr lang="en-KE" sz="24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GB" sz="2400" b="1" dirty="0"/>
              <a:t>410,000 drug-resistant tuberculosis (DRTB) cases</a:t>
            </a:r>
            <a:r>
              <a:rPr lang="en-US" sz="24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(WHO,2022)</a:t>
            </a:r>
            <a:endParaRPr lang="en-KE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D416F4-BB51-4D24-A237-BF6CD03D14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9013" y="11239589"/>
            <a:ext cx="1219306" cy="1219306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9A78AE6-69B4-4EAC-956F-3EA390F08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00707"/>
              </p:ext>
            </p:extLst>
          </p:nvPr>
        </p:nvGraphicFramePr>
        <p:xfrm>
          <a:off x="16406607" y="19882993"/>
          <a:ext cx="13178362" cy="8393323"/>
        </p:xfrm>
        <a:graphic>
          <a:graphicData uri="http://schemas.openxmlformats.org/drawingml/2006/table">
            <a:tbl>
              <a:tblPr firstRow="1" firstCol="1" bandRow="1">
                <a:tableStyleId>{651C7303-1205-445C-A721-94CFD910D15C}</a:tableStyleId>
              </a:tblPr>
              <a:tblGrid>
                <a:gridCol w="2358042">
                  <a:extLst>
                    <a:ext uri="{9D8B030D-6E8A-4147-A177-3AD203B41FA5}">
                      <a16:colId xmlns:a16="http://schemas.microsoft.com/office/drawing/2014/main" val="710669006"/>
                    </a:ext>
                  </a:extLst>
                </a:gridCol>
                <a:gridCol w="1709886">
                  <a:extLst>
                    <a:ext uri="{9D8B030D-6E8A-4147-A177-3AD203B41FA5}">
                      <a16:colId xmlns:a16="http://schemas.microsoft.com/office/drawing/2014/main" val="1219321260"/>
                    </a:ext>
                  </a:extLst>
                </a:gridCol>
                <a:gridCol w="1823635">
                  <a:extLst>
                    <a:ext uri="{9D8B030D-6E8A-4147-A177-3AD203B41FA5}">
                      <a16:colId xmlns:a16="http://schemas.microsoft.com/office/drawing/2014/main" val="1239901322"/>
                    </a:ext>
                  </a:extLst>
                </a:gridCol>
                <a:gridCol w="2510179">
                  <a:extLst>
                    <a:ext uri="{9D8B030D-6E8A-4147-A177-3AD203B41FA5}">
                      <a16:colId xmlns:a16="http://schemas.microsoft.com/office/drawing/2014/main" val="588129265"/>
                    </a:ext>
                  </a:extLst>
                </a:gridCol>
                <a:gridCol w="4776620">
                  <a:extLst>
                    <a:ext uri="{9D8B030D-6E8A-4147-A177-3AD203B41FA5}">
                      <a16:colId xmlns:a16="http://schemas.microsoft.com/office/drawing/2014/main" val="3488421974"/>
                    </a:ext>
                  </a:extLst>
                </a:gridCol>
              </a:tblGrid>
              <a:tr h="8485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Variable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Cases</a:t>
                      </a:r>
                      <a:endParaRPr lang="en-KE" sz="24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n=83 (%)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Controls</a:t>
                      </a:r>
                      <a:endParaRPr lang="en-KE" sz="2400" dirty="0"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n=166 (%)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Adjusted odds ratio (95% CI)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p-value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3975077"/>
                  </a:ext>
                </a:extLst>
              </a:tr>
              <a:tr h="79458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Education status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KE" sz="24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3702249"/>
                  </a:ext>
                </a:extLst>
              </a:tr>
              <a:tr h="794583">
                <a:tc>
                  <a:txBody>
                    <a:bodyPr/>
                    <a:lstStyle/>
                    <a:p>
                      <a:pPr marL="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No formal education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29 (34.1)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24 (14.5)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3.37 (1.02-11.18)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0.047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937961"/>
                  </a:ext>
                </a:extLst>
              </a:tr>
              <a:tr h="382307">
                <a:tc>
                  <a:txBody>
                    <a:bodyPr/>
                    <a:lstStyle/>
                    <a:p>
                      <a:pPr marL="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Primary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39 (47)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66 (39.8)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1.89 (0.61-5.81)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0.268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3766923"/>
                  </a:ext>
                </a:extLst>
              </a:tr>
              <a:tr h="382307">
                <a:tc>
                  <a:txBody>
                    <a:bodyPr/>
                    <a:lstStyle/>
                    <a:p>
                      <a:pPr marL="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Secondary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10 (12)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51 (30.7)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0.96 (0.27-3.37)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0.949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5744615"/>
                  </a:ext>
                </a:extLst>
              </a:tr>
              <a:tr h="385317">
                <a:tc>
                  <a:txBody>
                    <a:bodyPr/>
                    <a:lstStyle/>
                    <a:p>
                      <a:pPr marL="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Tertiary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5 (6)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25 (15.1)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Reference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KE" sz="24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3020940"/>
                  </a:ext>
                </a:extLst>
              </a:tr>
              <a:tr h="79458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Contact with DRTB 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KE" sz="24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KE" sz="2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6202652"/>
                  </a:ext>
                </a:extLst>
              </a:tr>
              <a:tr h="38230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Yes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17 (20.5)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12 (7.2)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3.92 (1.54-9.95)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0.004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1127787"/>
                  </a:ext>
                </a:extLst>
              </a:tr>
              <a:tr h="38531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No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66 (79.5)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154 (97.8)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Reference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KE" sz="24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546194"/>
                  </a:ext>
                </a:extLst>
              </a:tr>
              <a:tr h="773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Heard of DRTB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3801761"/>
                  </a:ext>
                </a:extLst>
              </a:tr>
              <a:tr h="40538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No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57 (68.7)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50 (30.1)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3.49 (1.87-6.52)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&lt;0.001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0920723"/>
                  </a:ext>
                </a:extLst>
              </a:tr>
              <a:tr h="40538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Yes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26 (31.3)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116 (69.9)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Reference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0566886"/>
                  </a:ext>
                </a:extLst>
              </a:tr>
              <a:tr h="8485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Alcohol consumption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2129019"/>
                  </a:ext>
                </a:extLst>
              </a:tr>
              <a:tr h="4053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    Yes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68 (81.9)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92 (55.4)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2.53 (1.25-5.13)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0.010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5037433"/>
                  </a:ext>
                </a:extLst>
              </a:tr>
              <a:tr h="4053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     No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15 (18.1)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74 (44.6)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Reference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357691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6CD57A9-1C32-4FBE-8B24-21930E519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045626"/>
              </p:ext>
            </p:extLst>
          </p:nvPr>
        </p:nvGraphicFramePr>
        <p:xfrm>
          <a:off x="474561" y="27039352"/>
          <a:ext cx="14134574" cy="12729553"/>
        </p:xfrm>
        <a:graphic>
          <a:graphicData uri="http://schemas.openxmlformats.org/drawingml/2006/table">
            <a:tbl>
              <a:tblPr firstRow="1" firstCol="1" bandRow="1">
                <a:tableStyleId>{651C7303-1205-445C-A721-94CFD910D15C}</a:tableStyleId>
              </a:tblPr>
              <a:tblGrid>
                <a:gridCol w="5362563">
                  <a:extLst>
                    <a:ext uri="{9D8B030D-6E8A-4147-A177-3AD203B41FA5}">
                      <a16:colId xmlns:a16="http://schemas.microsoft.com/office/drawing/2014/main" val="108672057"/>
                    </a:ext>
                  </a:extLst>
                </a:gridCol>
                <a:gridCol w="4291351">
                  <a:extLst>
                    <a:ext uri="{9D8B030D-6E8A-4147-A177-3AD203B41FA5}">
                      <a16:colId xmlns:a16="http://schemas.microsoft.com/office/drawing/2014/main" val="3960578908"/>
                    </a:ext>
                  </a:extLst>
                </a:gridCol>
                <a:gridCol w="4480660">
                  <a:extLst>
                    <a:ext uri="{9D8B030D-6E8A-4147-A177-3AD203B41FA5}">
                      <a16:colId xmlns:a16="http://schemas.microsoft.com/office/drawing/2014/main" val="1453699853"/>
                    </a:ext>
                  </a:extLst>
                </a:gridCol>
              </a:tblGrid>
              <a:tr h="65883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Variable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Cases n=83 (%)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Controls n=166 (%)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6108746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Age 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6400468"/>
                  </a:ext>
                </a:extLst>
              </a:tr>
              <a:tr h="3984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Mean age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39.9 (SD±12.2 years)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37.7 (SD±13.9 years)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7979830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       ≤ 24 years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9 (10.8)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30 (18.1)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9909251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       25</a:t>
                      </a:r>
                      <a:r>
                        <a:rPr lang="en-GB" sz="2400" dirty="0">
                          <a:effectLst/>
                          <a:latin typeface="+mn-lt"/>
                        </a:rPr>
                        <a:t>–44 </a:t>
                      </a:r>
                      <a:r>
                        <a:rPr lang="en-US" sz="2400" dirty="0">
                          <a:effectLst/>
                          <a:latin typeface="+mn-lt"/>
                        </a:rPr>
                        <a:t>years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43 (51.8)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93 (56)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3404772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       45–64</a:t>
                      </a:r>
                      <a:r>
                        <a:rPr lang="en-US" sz="2400">
                          <a:effectLst/>
                          <a:latin typeface="+mn-lt"/>
                        </a:rPr>
                        <a:t> years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28 (33.7)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36 (21.7)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7395191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       ≥ 6</a:t>
                      </a:r>
                      <a:r>
                        <a:rPr lang="en-GB" sz="2400" dirty="0">
                          <a:effectLst/>
                          <a:latin typeface="+mn-lt"/>
                        </a:rPr>
                        <a:t>5</a:t>
                      </a:r>
                      <a:r>
                        <a:rPr lang="en-US" sz="2400" dirty="0">
                          <a:effectLst/>
                          <a:latin typeface="+mn-lt"/>
                        </a:rPr>
                        <a:t> years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3 (3.6)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7 (4.2)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8427582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Gender 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006162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      Male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57 (68.7)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118 (71.1)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5414233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      Female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26 (31.3)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48 (28.9)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5068723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Marital status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1121806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      Married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33 (39.8)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74 (44.6)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7405175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      Single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27 (32.5)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57 (34.3)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1721073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      Divorced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19 (22.9)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25 (15.1)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0406643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      Widowed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4 (4.8)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10 (6)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927478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Occupation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2399195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      Formal employment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3 (3.6)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13 (7.8)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6655490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      Informal employment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59 (71.1)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104 (62.7)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345557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      Student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3 (3.6)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6 (3.6)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4013909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     Unemployed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18 (21.7)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43 (25.9)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5527952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Educational status 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0128706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marL="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No formal education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29 (34.9)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24 (14.5)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5477043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marL="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Primary 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39 (47)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66 (39.8)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5875524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marL="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Secondary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10 (12)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51 (30.7)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8794175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marL="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Tertiary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5 (6)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25 (15.1)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3265652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Sub County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9684879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marL="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Imenti south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18 (22)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36 (22)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9034292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marL="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Imenti north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9 (11)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18 (11)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6497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marL="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Igembe south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12 (14)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24 (14)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0224659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marL="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Igembe north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19 (23)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38 (23)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77748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marL="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Tigania west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10 (12)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20 (12)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7724577"/>
                  </a:ext>
                </a:extLst>
              </a:tr>
              <a:tr h="389077">
                <a:tc>
                  <a:txBody>
                    <a:bodyPr/>
                    <a:lstStyle/>
                    <a:p>
                      <a:pPr marL="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+mn-lt"/>
                        </a:rPr>
                        <a:t>Tigania east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15 (18)</a:t>
                      </a:r>
                      <a:endParaRPr lang="en-KE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30 (18)</a:t>
                      </a:r>
                      <a:endParaRPr lang="en-KE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4220144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05A3DDA3-489A-4835-B90F-2FE27F295F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258290" y="41070356"/>
            <a:ext cx="2669104" cy="12952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4C1358-F8CC-4AE5-99A5-3E9645B096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503500" y="502645"/>
            <a:ext cx="3100608" cy="13674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A4F65E-67D0-455E-B3EB-FF959604F3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09030" y="41132269"/>
            <a:ext cx="4305521" cy="127808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7510825-9511-461C-AAE9-EA42ADB45828}"/>
              </a:ext>
            </a:extLst>
          </p:cNvPr>
          <p:cNvSpPr/>
          <p:nvPr/>
        </p:nvSpPr>
        <p:spPr>
          <a:xfrm>
            <a:off x="127635" y="21210544"/>
            <a:ext cx="15009971" cy="4839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 total of 83 cases and 166 Controls were enrolled: the mean age of cases was 39.9(±12.2) years,  controls were 37.7(±13.9) years, males were 57 (68.7%) of cases and 118 (71.7%) of controls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majority of the cases, 63 (75.9%), were mono-resistant DRTB 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Determinants of DRTB were having no formal education (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aOR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=3.37, 95% CI 1.02–11.75), contact with DRTB cases (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aOR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=3.92, 95% CI 1.54–9.95), lack of awareness about DRTB (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aOR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=3.49, 95% CI 1.87–6.52), and alcohol consumption (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aOR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=2.52, 95% CI 1.25–5.13)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27D5849-2E9C-46D0-80BC-F10A732B48E7}"/>
              </a:ext>
            </a:extLst>
          </p:cNvPr>
          <p:cNvSpPr/>
          <p:nvPr/>
        </p:nvSpPr>
        <p:spPr>
          <a:xfrm>
            <a:off x="16288157" y="18272120"/>
            <a:ext cx="13438121" cy="5084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1: Study area , map of Meru County</a:t>
            </a:r>
            <a:endParaRPr lang="en-KE" sz="3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3ABA1EE-06A2-4E16-972C-6B3D272F2FA8}"/>
              </a:ext>
            </a:extLst>
          </p:cNvPr>
          <p:cNvSpPr/>
          <p:nvPr/>
        </p:nvSpPr>
        <p:spPr>
          <a:xfrm>
            <a:off x="16259657" y="19004206"/>
            <a:ext cx="13466621" cy="6838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2: Determinants of drug resistant tuberculosis in Meru County</a:t>
            </a:r>
            <a:endParaRPr lang="en-KE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" name="object 4">
            <a:extLst>
              <a:ext uri="{FF2B5EF4-FFF2-40B4-BE49-F238E27FC236}">
                <a16:creationId xmlns:a16="http://schemas.microsoft.com/office/drawing/2014/main" id="{9FADAC69-C11C-4FA2-9BF4-5224BD5F25BF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525710" y="41223944"/>
            <a:ext cx="3541522" cy="10074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1075</Words>
  <Application>Microsoft Office PowerPoint</Application>
  <PresentationFormat>Custom</PresentationFormat>
  <Paragraphs>211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Cooper, Nik</dc:creator>
  <cp:lastModifiedBy>abdiaziz mohamed</cp:lastModifiedBy>
  <cp:revision>38</cp:revision>
  <dcterms:created xsi:type="dcterms:W3CDTF">2018-08-09T14:20:14Z</dcterms:created>
  <dcterms:modified xsi:type="dcterms:W3CDTF">2026-04-27T13:48:02Z</dcterms:modified>
</cp:coreProperties>
</file>